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6858000" cy="9906000" type="A4"/>
  <p:notesSz cx="6858000"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94660"/>
  </p:normalViewPr>
  <p:slideViewPr>
    <p:cSldViewPr snapToGrid="0">
      <p:cViewPr>
        <p:scale>
          <a:sx n="80" d="100"/>
          <a:sy n="80" d="100"/>
        </p:scale>
        <p:origin x="1742" y="-139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vl1pPr>
          </a:lstStyle>
          <a:p>
            <a:fld id="{0B502B65-DE98-49F8-A0CF-84D6F660D4AC}" type="datetimeFigureOut">
              <a:rPr kumimoji="1" lang="ja-JP" altLang="en-US" smtClean="0"/>
              <a:t>2025/4/13</a:t>
            </a:fld>
            <a:endParaRPr kumimoji="1" lang="ja-JP" altLang="en-US"/>
          </a:p>
        </p:txBody>
      </p:sp>
      <p:sp>
        <p:nvSpPr>
          <p:cNvPr id="4" name="スライド イメージ プレースホルダー 3"/>
          <p:cNvSpPr>
            <a:spLocks noGrp="1" noRot="1" noChangeAspect="1"/>
          </p:cNvSpPr>
          <p:nvPr>
            <p:ph type="sldImg" idx="2"/>
          </p:nvPr>
        </p:nvSpPr>
        <p:spPr>
          <a:xfrm>
            <a:off x="2274888" y="1235075"/>
            <a:ext cx="2308225" cy="33321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388"/>
            <a:ext cx="5486400" cy="38893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8950"/>
            <a:ext cx="2971800"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378950"/>
            <a:ext cx="2971800" cy="495300"/>
          </a:xfrm>
          <a:prstGeom prst="rect">
            <a:avLst/>
          </a:prstGeom>
        </p:spPr>
        <p:txBody>
          <a:bodyPr vert="horz" lIns="91440" tIns="45720" rIns="91440" bIns="45720" rtlCol="0" anchor="b"/>
          <a:lstStyle>
            <a:lvl1pPr algn="r">
              <a:defRPr sz="1200"/>
            </a:lvl1pPr>
          </a:lstStyle>
          <a:p>
            <a:fld id="{518A3B51-B859-44AC-9B25-C5545D5802F3}" type="slidenum">
              <a:rPr kumimoji="1" lang="ja-JP" altLang="en-US" smtClean="0"/>
              <a:t>‹#›</a:t>
            </a:fld>
            <a:endParaRPr kumimoji="1" lang="ja-JP" altLang="en-US"/>
          </a:p>
        </p:txBody>
      </p:sp>
    </p:spTree>
    <p:extLst>
      <p:ext uri="{BB962C8B-B14F-4D97-AF65-F5344CB8AC3E}">
        <p14:creationId xmlns:p14="http://schemas.microsoft.com/office/powerpoint/2010/main" val="3513965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18A3B51-B859-44AC-9B25-C5545D5802F3}" type="slidenum">
              <a:rPr kumimoji="1" lang="ja-JP" altLang="en-US" smtClean="0"/>
              <a:t>1</a:t>
            </a:fld>
            <a:endParaRPr kumimoji="1" lang="ja-JP" altLang="en-US"/>
          </a:p>
        </p:txBody>
      </p:sp>
    </p:spTree>
    <p:extLst>
      <p:ext uri="{BB962C8B-B14F-4D97-AF65-F5344CB8AC3E}">
        <p14:creationId xmlns:p14="http://schemas.microsoft.com/office/powerpoint/2010/main" val="523208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1844871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82663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191356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264783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146800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3626097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235828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3198678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3315644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3367169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AA27C1-EFCC-441A-A91F-715413E441E8}" type="datetimeFigureOut">
              <a:rPr kumimoji="1" lang="ja-JP" altLang="en-US" smtClean="0"/>
              <a:t>2025/4/13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920118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16AA27C1-EFCC-441A-A91F-715413E441E8}" type="datetimeFigureOut">
              <a:rPr kumimoji="1" lang="ja-JP" altLang="en-US" smtClean="0"/>
              <a:t>2025/4/13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6C3D2864-CAEF-40B5-AFF4-3698281F3AAB}" type="slidenum">
              <a:rPr kumimoji="1" lang="ja-JP" altLang="en-US" smtClean="0"/>
              <a:t>‹#›</a:t>
            </a:fld>
            <a:endParaRPr kumimoji="1" lang="ja-JP" altLang="en-US"/>
          </a:p>
        </p:txBody>
      </p:sp>
    </p:spTree>
    <p:extLst>
      <p:ext uri="{BB962C8B-B14F-4D97-AF65-F5344CB8AC3E}">
        <p14:creationId xmlns:p14="http://schemas.microsoft.com/office/powerpoint/2010/main" val="2218984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E02038-081D-5BFA-DF15-6C3089617E6C}"/>
              </a:ext>
            </a:extLst>
          </p:cNvPr>
          <p:cNvSpPr>
            <a:spLocks noGrp="1"/>
          </p:cNvSpPr>
          <p:nvPr>
            <p:ph type="title"/>
          </p:nvPr>
        </p:nvSpPr>
        <p:spPr>
          <a:xfrm>
            <a:off x="471487" y="422007"/>
            <a:ext cx="5915025" cy="537906"/>
          </a:xfrm>
        </p:spPr>
        <p:txBody>
          <a:bodyPr>
            <a:normAutofit fontScale="90000"/>
          </a:bodyPr>
          <a:lstStyle/>
          <a:p>
            <a:pPr algn="ctr"/>
            <a:r>
              <a:rPr kumimoji="1" lang="ja-JP" altLang="en-US" b="1" dirty="0">
                <a:latin typeface="+mn-ea"/>
                <a:ea typeface="+mn-ea"/>
              </a:rPr>
              <a:t>もしものための電友会のしおり</a:t>
            </a:r>
          </a:p>
        </p:txBody>
      </p:sp>
      <p:sp>
        <p:nvSpPr>
          <p:cNvPr id="4" name="テキスト ボックス 3">
            <a:extLst>
              <a:ext uri="{FF2B5EF4-FFF2-40B4-BE49-F238E27FC236}">
                <a16:creationId xmlns:a16="http://schemas.microsoft.com/office/drawing/2014/main" id="{F02D7D65-0659-F8B7-1B20-40BDE10D26A9}"/>
              </a:ext>
            </a:extLst>
          </p:cNvPr>
          <p:cNvSpPr txBox="1"/>
          <p:nvPr/>
        </p:nvSpPr>
        <p:spPr>
          <a:xfrm>
            <a:off x="471486" y="855483"/>
            <a:ext cx="5915025" cy="338554"/>
          </a:xfrm>
          <a:prstGeom prst="rect">
            <a:avLst/>
          </a:prstGeom>
          <a:noFill/>
        </p:spPr>
        <p:txBody>
          <a:bodyPr wrap="square" rtlCol="0">
            <a:spAutoFit/>
          </a:bodyPr>
          <a:lstStyle/>
          <a:p>
            <a:pPr algn="ctr"/>
            <a:r>
              <a:rPr kumimoji="1" lang="ja-JP" altLang="en-US" sz="1600" b="1" dirty="0">
                <a:latin typeface="+mn-ea"/>
              </a:rPr>
              <a:t>何かあった時、</a:t>
            </a:r>
            <a:r>
              <a:rPr kumimoji="1" lang="en-US" altLang="ja-JP" sz="1600" b="1" dirty="0">
                <a:latin typeface="+mn-ea"/>
              </a:rPr>
              <a:t>NTT</a:t>
            </a:r>
            <a:r>
              <a:rPr kumimoji="1" lang="ja-JP" altLang="en-US" sz="1600" b="1" dirty="0">
                <a:latin typeface="+mn-ea"/>
              </a:rPr>
              <a:t>関係の知人・友人に連絡します</a:t>
            </a:r>
          </a:p>
        </p:txBody>
      </p:sp>
      <p:sp>
        <p:nvSpPr>
          <p:cNvPr id="3" name="テキスト ボックス 2">
            <a:extLst>
              <a:ext uri="{FF2B5EF4-FFF2-40B4-BE49-F238E27FC236}">
                <a16:creationId xmlns:a16="http://schemas.microsoft.com/office/drawing/2014/main" id="{DC75CDFB-6660-B377-1DAF-9FABE0EA380D}"/>
              </a:ext>
            </a:extLst>
          </p:cNvPr>
          <p:cNvSpPr txBox="1"/>
          <p:nvPr/>
        </p:nvSpPr>
        <p:spPr>
          <a:xfrm>
            <a:off x="314758" y="1555814"/>
            <a:ext cx="1599770" cy="1276158"/>
          </a:xfrm>
          <a:prstGeom prst="rect">
            <a:avLst/>
          </a:prstGeom>
          <a:solidFill>
            <a:schemeClr val="tx2">
              <a:lumMod val="10000"/>
              <a:lumOff val="90000"/>
            </a:schemeClr>
          </a:solidFill>
          <a:ln w="19050">
            <a:solidFill>
              <a:schemeClr val="tx1"/>
            </a:solidFill>
          </a:ln>
        </p:spPr>
        <p:txBody>
          <a:bodyPr wrap="square" rtlCol="0">
            <a:normAutofit/>
          </a:bodyPr>
          <a:lstStyle/>
          <a:p>
            <a:pPr algn="ctr"/>
            <a:r>
              <a:rPr kumimoji="1" lang="ja-JP" altLang="en-US" sz="2000" b="1" u="sng" dirty="0">
                <a:latin typeface="+mn-ea"/>
              </a:rPr>
              <a:t>連絡する人</a:t>
            </a:r>
            <a:endParaRPr kumimoji="1" lang="en-US" altLang="ja-JP" sz="2000" b="1" u="sng" dirty="0">
              <a:latin typeface="+mn-ea"/>
            </a:endParaRPr>
          </a:p>
          <a:p>
            <a:pPr algn="ctr"/>
            <a:endParaRPr kumimoji="1" lang="en-US" altLang="ja-JP" sz="1400" b="1" dirty="0">
              <a:latin typeface="+mn-ea"/>
            </a:endParaRPr>
          </a:p>
          <a:p>
            <a:pPr algn="ctr"/>
            <a:r>
              <a:rPr kumimoji="1" lang="ja-JP" altLang="en-US" b="1" dirty="0">
                <a:latin typeface="+mn-ea"/>
              </a:rPr>
              <a:t>ご遺族等</a:t>
            </a:r>
          </a:p>
        </p:txBody>
      </p:sp>
      <p:sp>
        <p:nvSpPr>
          <p:cNvPr id="5" name="テキスト ボックス 4">
            <a:extLst>
              <a:ext uri="{FF2B5EF4-FFF2-40B4-BE49-F238E27FC236}">
                <a16:creationId xmlns:a16="http://schemas.microsoft.com/office/drawing/2014/main" id="{7CDCD6D0-0327-42C3-26EC-2846238BD930}"/>
              </a:ext>
            </a:extLst>
          </p:cNvPr>
          <p:cNvSpPr txBox="1"/>
          <p:nvPr/>
        </p:nvSpPr>
        <p:spPr>
          <a:xfrm>
            <a:off x="2867890" y="1520948"/>
            <a:ext cx="3803073" cy="1917097"/>
          </a:xfrm>
          <a:prstGeom prst="rect">
            <a:avLst/>
          </a:prstGeom>
          <a:solidFill>
            <a:schemeClr val="tx2">
              <a:lumMod val="10000"/>
              <a:lumOff val="90000"/>
            </a:schemeClr>
          </a:solidFill>
          <a:ln w="19050">
            <a:solidFill>
              <a:schemeClr val="tx1"/>
            </a:solidFill>
          </a:ln>
        </p:spPr>
        <p:txBody>
          <a:bodyPr wrap="square" rtlCol="0">
            <a:normAutofit/>
          </a:bodyPr>
          <a:lstStyle/>
          <a:p>
            <a:pPr algn="ctr"/>
            <a:r>
              <a:rPr kumimoji="1" lang="ja-JP" altLang="en-US" sz="2000" b="1" u="sng" dirty="0">
                <a:latin typeface="+mn-ea"/>
              </a:rPr>
              <a:t>連絡を受ける人</a:t>
            </a:r>
            <a:endParaRPr kumimoji="1" lang="en-US" altLang="ja-JP" sz="2000" b="1" u="sng" dirty="0">
              <a:latin typeface="+mn-ea"/>
            </a:endParaRPr>
          </a:p>
          <a:p>
            <a:pPr marL="179388"/>
            <a:r>
              <a:rPr kumimoji="1" lang="ja-JP" altLang="en-US" sz="1400" b="1" dirty="0">
                <a:latin typeface="+mn-ea"/>
              </a:rPr>
              <a:t>関東電友会東京搬送支部</a:t>
            </a:r>
            <a:endParaRPr kumimoji="1" lang="en-US" altLang="ja-JP" sz="1400" b="1" dirty="0">
              <a:latin typeface="+mn-ea"/>
            </a:endParaRPr>
          </a:p>
          <a:p>
            <a:pPr marL="1703388"/>
            <a:r>
              <a:rPr kumimoji="1" lang="ja-JP" altLang="en-US" sz="1400" b="1" dirty="0">
                <a:latin typeface="+mn-ea"/>
              </a:rPr>
              <a:t>＊＊＊＊地域懇談会</a:t>
            </a:r>
            <a:endParaRPr kumimoji="1" lang="en-US" altLang="ja-JP" sz="1400" b="1" dirty="0">
              <a:latin typeface="+mn-ea"/>
            </a:endParaRPr>
          </a:p>
          <a:p>
            <a:pPr marL="177800"/>
            <a:r>
              <a:rPr kumimoji="1" lang="ja-JP" altLang="en-US" sz="1600" b="1" dirty="0">
                <a:latin typeface="+mn-ea"/>
              </a:rPr>
              <a:t>氏名：</a:t>
            </a:r>
            <a:endParaRPr kumimoji="1" lang="en-US" altLang="ja-JP" sz="1600" b="1" dirty="0">
              <a:latin typeface="+mn-ea"/>
            </a:endParaRPr>
          </a:p>
          <a:p>
            <a:pPr marL="177800"/>
            <a:r>
              <a:rPr kumimoji="1" lang="ja-JP" altLang="en-US" sz="1600" b="1" dirty="0">
                <a:latin typeface="+mn-ea"/>
              </a:rPr>
              <a:t>電話：</a:t>
            </a:r>
            <a:endParaRPr kumimoji="1" lang="en-US" altLang="ja-JP" sz="1600" b="1" dirty="0">
              <a:latin typeface="+mn-ea"/>
            </a:endParaRPr>
          </a:p>
          <a:p>
            <a:pPr algn="ctr"/>
            <a:endParaRPr kumimoji="1" lang="en-US" altLang="ja-JP" sz="1400" b="1" dirty="0">
              <a:latin typeface="+mn-ea"/>
            </a:endParaRPr>
          </a:p>
          <a:p>
            <a:pPr algn="ctr"/>
            <a:endParaRPr kumimoji="1" lang="en-US" altLang="ja-JP" sz="1400" b="1" dirty="0">
              <a:latin typeface="+mn-ea"/>
            </a:endParaRPr>
          </a:p>
        </p:txBody>
      </p:sp>
      <p:sp>
        <p:nvSpPr>
          <p:cNvPr id="6" name="テキスト ボックス 5">
            <a:extLst>
              <a:ext uri="{FF2B5EF4-FFF2-40B4-BE49-F238E27FC236}">
                <a16:creationId xmlns:a16="http://schemas.microsoft.com/office/drawing/2014/main" id="{28B0D2BD-AF81-D754-F237-E93CF53ABD92}"/>
              </a:ext>
            </a:extLst>
          </p:cNvPr>
          <p:cNvSpPr txBox="1"/>
          <p:nvPr/>
        </p:nvSpPr>
        <p:spPr>
          <a:xfrm>
            <a:off x="314758" y="3681415"/>
            <a:ext cx="3031550" cy="2404199"/>
          </a:xfrm>
          <a:prstGeom prst="rect">
            <a:avLst/>
          </a:prstGeom>
          <a:noFill/>
          <a:ln w="19050">
            <a:solidFill>
              <a:schemeClr val="tx1"/>
            </a:solidFill>
          </a:ln>
        </p:spPr>
        <p:txBody>
          <a:bodyPr wrap="square" rtlCol="0">
            <a:normAutofit/>
          </a:bodyPr>
          <a:lstStyle/>
          <a:p>
            <a:pPr algn="ctr"/>
            <a:r>
              <a:rPr kumimoji="1" lang="ja-JP" altLang="en-US" sz="2000" b="1" u="sng" dirty="0">
                <a:latin typeface="+mn-ea"/>
              </a:rPr>
              <a:t>第一報　連絡内容</a:t>
            </a:r>
            <a:endParaRPr kumimoji="1" lang="en-US" altLang="ja-JP" sz="2000" b="1" u="sng" dirty="0">
              <a:latin typeface="+mn-ea"/>
            </a:endParaRPr>
          </a:p>
          <a:p>
            <a:endParaRPr kumimoji="1" lang="en-US" altLang="ja-JP" sz="1400" b="1" dirty="0">
              <a:latin typeface="+mn-ea"/>
            </a:endParaRPr>
          </a:p>
          <a:p>
            <a:r>
              <a:rPr kumimoji="1" lang="ja-JP" altLang="en-US" sz="1400" b="1" dirty="0">
                <a:latin typeface="+mn-ea"/>
              </a:rPr>
              <a:t>１．死亡者氏名（ふりがな）・年齢</a:t>
            </a:r>
            <a:endParaRPr kumimoji="1" lang="en-US" altLang="ja-JP" sz="1400" b="1" dirty="0">
              <a:latin typeface="+mn-ea"/>
            </a:endParaRPr>
          </a:p>
          <a:p>
            <a:r>
              <a:rPr kumimoji="1" lang="ja-JP" altLang="en-US" sz="1400" b="1" dirty="0">
                <a:latin typeface="+mn-ea"/>
              </a:rPr>
              <a:t>２．死亡年月日・死因</a:t>
            </a:r>
            <a:r>
              <a:rPr kumimoji="1" lang="ja-JP" altLang="en-US" sz="1200" b="1" dirty="0">
                <a:latin typeface="+mn-ea"/>
              </a:rPr>
              <a:t>（公開は任意）</a:t>
            </a:r>
            <a:endParaRPr kumimoji="1" lang="en-US" altLang="ja-JP" sz="1200" b="1" dirty="0">
              <a:latin typeface="+mn-ea"/>
            </a:endParaRPr>
          </a:p>
          <a:p>
            <a:r>
              <a:rPr kumimoji="1" lang="ja-JP" altLang="en-US" sz="1400" b="1" dirty="0">
                <a:latin typeface="+mn-ea"/>
              </a:rPr>
              <a:t>３．連絡先住所・電話番号</a:t>
            </a:r>
            <a:endParaRPr kumimoji="1" lang="en-US" altLang="ja-JP" sz="1400" b="1" dirty="0">
              <a:latin typeface="+mn-ea"/>
            </a:endParaRPr>
          </a:p>
          <a:p>
            <a:r>
              <a:rPr kumimoji="1" lang="ja-JP" altLang="en-US" sz="1400" b="1" dirty="0">
                <a:latin typeface="+mn-ea"/>
              </a:rPr>
              <a:t>４．喪主氏名（ふりがな）・続柄</a:t>
            </a:r>
            <a:endParaRPr kumimoji="1" lang="en-US" altLang="ja-JP" sz="1400" b="1" dirty="0">
              <a:latin typeface="+mn-ea"/>
            </a:endParaRPr>
          </a:p>
          <a:p>
            <a:r>
              <a:rPr kumimoji="1" lang="ja-JP" altLang="en-US" sz="1400" b="1" dirty="0">
                <a:latin typeface="+mn-ea"/>
              </a:rPr>
              <a:t>５．通夜・告別式日時</a:t>
            </a:r>
            <a:endParaRPr kumimoji="1" lang="en-US" altLang="ja-JP" sz="1400" b="1" dirty="0">
              <a:latin typeface="+mn-ea"/>
            </a:endParaRPr>
          </a:p>
          <a:p>
            <a:r>
              <a:rPr kumimoji="1" lang="ja-JP" altLang="en-US" sz="1400" b="1" dirty="0">
                <a:latin typeface="+mn-ea"/>
              </a:rPr>
              <a:t>６．葬儀場等名称・住所・電話</a:t>
            </a:r>
            <a:endParaRPr kumimoji="1" lang="en-US" altLang="ja-JP" sz="1400" b="1" dirty="0">
              <a:latin typeface="+mn-ea"/>
            </a:endParaRPr>
          </a:p>
          <a:p>
            <a:pPr marL="358775" indent="-358775"/>
            <a:r>
              <a:rPr kumimoji="1" lang="ja-JP" altLang="en-US" sz="1400" b="1" dirty="0">
                <a:latin typeface="+mn-ea"/>
              </a:rPr>
              <a:t>７．一般的な葬儀か、親族・家族葬か等の情報</a:t>
            </a:r>
            <a:endParaRPr kumimoji="1" lang="en-US" altLang="ja-JP" sz="1400" b="1" dirty="0">
              <a:latin typeface="+mn-ea"/>
            </a:endParaRPr>
          </a:p>
        </p:txBody>
      </p:sp>
      <p:sp>
        <p:nvSpPr>
          <p:cNvPr id="7" name="テキスト ボックス 6">
            <a:extLst>
              <a:ext uri="{FF2B5EF4-FFF2-40B4-BE49-F238E27FC236}">
                <a16:creationId xmlns:a16="http://schemas.microsoft.com/office/drawing/2014/main" id="{B97C397C-FCAE-054B-3BA1-09CE82968D7D}"/>
              </a:ext>
            </a:extLst>
          </p:cNvPr>
          <p:cNvSpPr txBox="1"/>
          <p:nvPr/>
        </p:nvSpPr>
        <p:spPr>
          <a:xfrm>
            <a:off x="3511693" y="4092213"/>
            <a:ext cx="3159270" cy="2001835"/>
          </a:xfrm>
          <a:prstGeom prst="rect">
            <a:avLst/>
          </a:prstGeom>
          <a:noFill/>
          <a:ln w="19050">
            <a:solidFill>
              <a:schemeClr val="tx1"/>
            </a:solidFill>
          </a:ln>
        </p:spPr>
        <p:txBody>
          <a:bodyPr wrap="square" rtlCol="0">
            <a:noAutofit/>
          </a:bodyPr>
          <a:lstStyle/>
          <a:p>
            <a:r>
              <a:rPr kumimoji="1" lang="ja-JP" altLang="en-US" sz="1600" b="1" u="sng" dirty="0">
                <a:latin typeface="+mn-ea"/>
              </a:rPr>
              <a:t>関東電友会東京搬送支部</a:t>
            </a:r>
            <a:endParaRPr kumimoji="1" lang="en-US" altLang="ja-JP" sz="1400" b="1" dirty="0">
              <a:latin typeface="+mn-ea"/>
            </a:endParaRPr>
          </a:p>
          <a:p>
            <a:endParaRPr kumimoji="1" lang="en-US" altLang="ja-JP" sz="1400" b="1" dirty="0">
              <a:latin typeface="+mn-ea"/>
            </a:endParaRPr>
          </a:p>
          <a:p>
            <a:r>
              <a:rPr kumimoji="1" lang="ja-JP" altLang="en-US" sz="1400" b="1" dirty="0">
                <a:latin typeface="+mn-ea"/>
              </a:rPr>
              <a:t>●副支部長　小酒　修</a:t>
            </a:r>
            <a:endParaRPr kumimoji="1" lang="en-US" altLang="ja-JP" sz="1400" b="1" dirty="0">
              <a:latin typeface="+mn-ea"/>
            </a:endParaRPr>
          </a:p>
          <a:p>
            <a:pPr marL="177800"/>
            <a:r>
              <a:rPr kumimoji="1" lang="ja-JP" altLang="en-US" sz="1400" b="1" dirty="0">
                <a:latin typeface="+mn-ea"/>
              </a:rPr>
              <a:t>電話：</a:t>
            </a:r>
            <a:r>
              <a:rPr kumimoji="1" lang="en-US" altLang="ja-JP" sz="1400" b="1" dirty="0">
                <a:latin typeface="+mn-ea"/>
              </a:rPr>
              <a:t>090-7716-1417</a:t>
            </a:r>
          </a:p>
          <a:p>
            <a:pPr marL="177800"/>
            <a:endParaRPr kumimoji="1" lang="en-US" altLang="ja-JP" sz="1200" b="1" dirty="0">
              <a:latin typeface="+mn-ea"/>
            </a:endParaRPr>
          </a:p>
          <a:p>
            <a:r>
              <a:rPr kumimoji="1" lang="ja-JP" altLang="en-US" sz="1400" b="1" dirty="0">
                <a:latin typeface="+mn-ea"/>
              </a:rPr>
              <a:t>●東京搬送支部事務所</a:t>
            </a:r>
            <a:endParaRPr kumimoji="1" lang="en-US" altLang="ja-JP" sz="1400" b="1" dirty="0">
              <a:latin typeface="+mn-ea"/>
            </a:endParaRPr>
          </a:p>
          <a:p>
            <a:pPr marL="446088"/>
            <a:r>
              <a:rPr kumimoji="1" lang="ja-JP" altLang="en-US" sz="1200" b="1" dirty="0">
                <a:latin typeface="+mn-ea"/>
              </a:rPr>
              <a:t>（木曜 </a:t>
            </a:r>
            <a:r>
              <a:rPr kumimoji="1" lang="en-US" altLang="ja-JP" sz="1200" b="1" dirty="0">
                <a:latin typeface="+mn-ea"/>
              </a:rPr>
              <a:t>10:00</a:t>
            </a:r>
            <a:r>
              <a:rPr kumimoji="1" lang="ja-JP" altLang="en-US" sz="1200" b="1" dirty="0">
                <a:latin typeface="+mn-ea"/>
              </a:rPr>
              <a:t>～</a:t>
            </a:r>
            <a:r>
              <a:rPr kumimoji="1" lang="en-US" altLang="ja-JP" sz="1200" b="1" dirty="0">
                <a:latin typeface="+mn-ea"/>
              </a:rPr>
              <a:t>16:00</a:t>
            </a:r>
            <a:r>
              <a:rPr kumimoji="1" lang="ja-JP" altLang="en-US" sz="1200" b="1" dirty="0">
                <a:latin typeface="+mn-ea"/>
              </a:rPr>
              <a:t>）</a:t>
            </a:r>
            <a:endParaRPr kumimoji="1" lang="en-US" altLang="ja-JP" sz="1200" b="1" dirty="0">
              <a:latin typeface="+mn-ea"/>
            </a:endParaRPr>
          </a:p>
          <a:p>
            <a:pPr marL="177800"/>
            <a:r>
              <a:rPr kumimoji="1" lang="ja-JP" altLang="en-US" sz="1400" b="1" dirty="0">
                <a:latin typeface="+mn-ea"/>
              </a:rPr>
              <a:t>電話：</a:t>
            </a:r>
            <a:r>
              <a:rPr kumimoji="1" lang="en-US" altLang="ja-JP" sz="1400" b="1" dirty="0">
                <a:latin typeface="+mn-ea"/>
              </a:rPr>
              <a:t>03-3716-3395</a:t>
            </a:r>
          </a:p>
          <a:p>
            <a:pPr marL="92075"/>
            <a:r>
              <a:rPr kumimoji="1" lang="ja-JP" altLang="en-US" sz="1200" b="1" dirty="0">
                <a:latin typeface="+mn-ea"/>
              </a:rPr>
              <a:t>メール：</a:t>
            </a:r>
            <a:r>
              <a:rPr kumimoji="1" lang="en-US" altLang="ja-JP" sz="1200" b="1" dirty="0">
                <a:latin typeface="+mn-ea"/>
              </a:rPr>
              <a:t>hanso-ob@gaea.ocn.ne.jp</a:t>
            </a:r>
          </a:p>
        </p:txBody>
      </p:sp>
      <p:sp>
        <p:nvSpPr>
          <p:cNvPr id="8" name="テキスト ボックス 7">
            <a:extLst>
              <a:ext uri="{FF2B5EF4-FFF2-40B4-BE49-F238E27FC236}">
                <a16:creationId xmlns:a16="http://schemas.microsoft.com/office/drawing/2014/main" id="{1F64EE8E-6F00-0692-ACEC-8BD9163E27F9}"/>
              </a:ext>
            </a:extLst>
          </p:cNvPr>
          <p:cNvSpPr txBox="1"/>
          <p:nvPr/>
        </p:nvSpPr>
        <p:spPr>
          <a:xfrm>
            <a:off x="314759" y="6252679"/>
            <a:ext cx="6364400" cy="3158022"/>
          </a:xfrm>
          <a:prstGeom prst="rect">
            <a:avLst/>
          </a:prstGeom>
          <a:noFill/>
          <a:ln w="19050">
            <a:solidFill>
              <a:schemeClr val="tx1"/>
            </a:solidFill>
          </a:ln>
        </p:spPr>
        <p:txBody>
          <a:bodyPr wrap="square" rtlCol="0">
            <a:noAutofit/>
          </a:bodyPr>
          <a:lstStyle/>
          <a:p>
            <a:r>
              <a:rPr kumimoji="1" lang="en-US" altLang="ja-JP" sz="1900" b="1" dirty="0">
                <a:latin typeface="+mn-ea"/>
              </a:rPr>
              <a:t>【</a:t>
            </a:r>
            <a:r>
              <a:rPr kumimoji="1" lang="ja-JP" altLang="en-US" sz="1900" b="1" dirty="0">
                <a:latin typeface="+mn-ea"/>
              </a:rPr>
              <a:t>参考</a:t>
            </a:r>
            <a:r>
              <a:rPr kumimoji="1" lang="en-US" altLang="ja-JP" sz="1900" b="1" dirty="0">
                <a:latin typeface="+mn-ea"/>
              </a:rPr>
              <a:t>】</a:t>
            </a:r>
            <a:endParaRPr kumimoji="1" lang="en-US" altLang="ja-JP" sz="1400" b="1" dirty="0">
              <a:latin typeface="+mn-ea"/>
            </a:endParaRPr>
          </a:p>
          <a:p>
            <a:endParaRPr kumimoji="1" lang="en-US" altLang="ja-JP" sz="1400" b="1" dirty="0">
              <a:latin typeface="+mn-ea"/>
            </a:endParaRPr>
          </a:p>
          <a:p>
            <a:r>
              <a:rPr kumimoji="1" lang="ja-JP" altLang="en-US" sz="1200" b="1" dirty="0">
                <a:latin typeface="+mn-ea"/>
              </a:rPr>
              <a:t>●</a:t>
            </a:r>
            <a:r>
              <a:rPr kumimoji="1" lang="en-US" altLang="ja-JP" sz="1400" b="1" dirty="0">
                <a:latin typeface="+mn-ea"/>
              </a:rPr>
              <a:t>NTT</a:t>
            </a:r>
            <a:r>
              <a:rPr kumimoji="1" lang="ja-JP" altLang="en-US" sz="1400" b="1" dirty="0">
                <a:latin typeface="+mn-ea"/>
              </a:rPr>
              <a:t>東日本の退職者施策（勤続</a:t>
            </a:r>
            <a:r>
              <a:rPr kumimoji="1" lang="en-US" altLang="ja-JP" sz="1400" b="1" dirty="0">
                <a:latin typeface="+mn-ea"/>
              </a:rPr>
              <a:t>20</a:t>
            </a:r>
            <a:r>
              <a:rPr kumimoji="1" lang="ja-JP" altLang="en-US" sz="1400" b="1" dirty="0">
                <a:latin typeface="+mn-ea"/>
              </a:rPr>
              <a:t>年以上の退職者）</a:t>
            </a:r>
            <a:endParaRPr kumimoji="1" lang="en-US" altLang="ja-JP" sz="1400" b="1" dirty="0">
              <a:latin typeface="+mn-ea"/>
            </a:endParaRPr>
          </a:p>
          <a:p>
            <a:pPr marL="625475"/>
            <a:r>
              <a:rPr kumimoji="1" lang="ja-JP" altLang="en-US" sz="1200" b="1" dirty="0">
                <a:latin typeface="+mn-ea"/>
              </a:rPr>
              <a:t>１．長寿：祝電・カタログギフト電報（喜寿、米寿、白寿）</a:t>
            </a:r>
            <a:endParaRPr kumimoji="1" lang="en-US" altLang="ja-JP" sz="1200" b="1" dirty="0">
              <a:latin typeface="+mn-ea"/>
            </a:endParaRPr>
          </a:p>
          <a:p>
            <a:pPr marL="625475"/>
            <a:r>
              <a:rPr kumimoji="1" lang="ja-JP" altLang="en-US" sz="1200" b="1" dirty="0">
                <a:latin typeface="+mn-ea"/>
              </a:rPr>
              <a:t>２．弔慰金：本人逝去時 遺族に３万円、配偶者逝去時 本人に１万円</a:t>
            </a:r>
            <a:endParaRPr kumimoji="1" lang="en-US" altLang="ja-JP" sz="1200" b="1" dirty="0">
              <a:latin typeface="+mn-ea"/>
            </a:endParaRPr>
          </a:p>
          <a:p>
            <a:pPr marL="985838"/>
            <a:endParaRPr kumimoji="1" lang="en-US" altLang="ja-JP" sz="1200" b="1" dirty="0">
              <a:latin typeface="+mn-ea"/>
            </a:endParaRPr>
          </a:p>
          <a:p>
            <a:r>
              <a:rPr kumimoji="1" lang="ja-JP" altLang="en-US" sz="1200" b="1" dirty="0">
                <a:latin typeface="+mn-ea"/>
              </a:rPr>
              <a:t>●</a:t>
            </a:r>
            <a:r>
              <a:rPr kumimoji="1" lang="ja-JP" altLang="en-US" sz="1400" b="1" dirty="0">
                <a:latin typeface="+mn-ea"/>
              </a:rPr>
              <a:t>関東電友会東京搬送支部施策</a:t>
            </a:r>
            <a:endParaRPr kumimoji="1" lang="en-US" altLang="ja-JP" sz="1400" b="1" dirty="0">
              <a:latin typeface="+mn-ea"/>
            </a:endParaRPr>
          </a:p>
          <a:p>
            <a:pPr marL="625475"/>
            <a:r>
              <a:rPr kumimoji="1" lang="ja-JP" altLang="en-US" sz="1200" b="1" dirty="0">
                <a:latin typeface="+mn-ea"/>
              </a:rPr>
              <a:t>１．長寿記念品：米寿 </a:t>
            </a:r>
            <a:r>
              <a:rPr kumimoji="1" lang="en-US" altLang="ja-JP" sz="1200" b="1" dirty="0">
                <a:latin typeface="+mn-ea"/>
              </a:rPr>
              <a:t>5,000</a:t>
            </a:r>
            <a:r>
              <a:rPr kumimoji="1" lang="ja-JP" altLang="en-US" sz="1200" b="1" dirty="0">
                <a:latin typeface="+mn-ea"/>
              </a:rPr>
              <a:t>円</a:t>
            </a:r>
            <a:endParaRPr kumimoji="1" lang="en-US" altLang="ja-JP" sz="1200" b="1" dirty="0">
              <a:latin typeface="+mn-ea"/>
            </a:endParaRPr>
          </a:p>
          <a:p>
            <a:pPr marL="625475"/>
            <a:r>
              <a:rPr kumimoji="1" lang="ja-JP" altLang="en-US" sz="1200" b="1" dirty="0">
                <a:latin typeface="+mn-ea"/>
              </a:rPr>
              <a:t>２．弔慰金：本人逝去：遺族に</a:t>
            </a:r>
            <a:r>
              <a:rPr kumimoji="1" lang="en-US" altLang="ja-JP" sz="1200" b="1" dirty="0">
                <a:latin typeface="+mn-ea"/>
              </a:rPr>
              <a:t>5,000</a:t>
            </a:r>
            <a:r>
              <a:rPr kumimoji="1" lang="ja-JP" altLang="en-US" sz="1200" b="1" dirty="0">
                <a:latin typeface="+mn-ea"/>
              </a:rPr>
              <a:t>円</a:t>
            </a:r>
            <a:endParaRPr kumimoji="1" lang="en-US" altLang="ja-JP" sz="1200" b="1" dirty="0">
              <a:latin typeface="+mn-ea"/>
            </a:endParaRPr>
          </a:p>
          <a:p>
            <a:pPr marL="625475"/>
            <a:endParaRPr kumimoji="1" lang="en-US" altLang="ja-JP" sz="1200" b="1" dirty="0">
              <a:latin typeface="+mn-ea"/>
            </a:endParaRPr>
          </a:p>
          <a:p>
            <a:r>
              <a:rPr kumimoji="1" lang="ja-JP" altLang="en-US" sz="1200" b="1" dirty="0">
                <a:latin typeface="+mn-ea"/>
              </a:rPr>
              <a:t>●</a:t>
            </a:r>
            <a:r>
              <a:rPr kumimoji="1" lang="ja-JP" altLang="en-US" sz="1400" b="1" dirty="0">
                <a:latin typeface="+mn-ea"/>
              </a:rPr>
              <a:t>遺族年金手続き</a:t>
            </a:r>
            <a:endParaRPr kumimoji="1" lang="en-US" altLang="ja-JP" sz="1400" b="1" dirty="0">
              <a:latin typeface="+mn-ea"/>
            </a:endParaRPr>
          </a:p>
          <a:p>
            <a:pPr marL="179388"/>
            <a:r>
              <a:rPr kumimoji="1" lang="ja-JP" altLang="en-US" sz="1200" b="1" dirty="0">
                <a:latin typeface="+mn-ea"/>
              </a:rPr>
              <a:t>遺族年金は居住地を管轄する日本年金機構の年金事務所に届け出るとともに、エヌ・ティ・ティ企業年金基金にも届け出る必要があります。</a:t>
            </a:r>
            <a:endParaRPr kumimoji="1" lang="en-US" altLang="ja-JP" sz="1200" b="1" dirty="0">
              <a:latin typeface="+mn-ea"/>
            </a:endParaRPr>
          </a:p>
          <a:p>
            <a:pPr marL="358775"/>
            <a:endParaRPr lang="en-US" altLang="ja-JP" sz="1200" b="1" i="0" dirty="0">
              <a:solidFill>
                <a:srgbClr val="444444"/>
              </a:solidFill>
              <a:effectLst/>
              <a:latin typeface="ヒラギノ角ゴ Pro"/>
            </a:endParaRPr>
          </a:p>
          <a:p>
            <a:pPr marL="539750"/>
            <a:r>
              <a:rPr lang="en-US" altLang="ja-JP" sz="1400" b="1" dirty="0">
                <a:latin typeface="ヒラギノ角ゴ Pro"/>
              </a:rPr>
              <a:t>N</a:t>
            </a:r>
            <a:r>
              <a:rPr lang="ja-JP" altLang="en-US" sz="1400" b="1" dirty="0">
                <a:latin typeface="ヒラギノ角ゴ Pro"/>
              </a:rPr>
              <a:t> </a:t>
            </a:r>
            <a:r>
              <a:rPr lang="en-US" altLang="ja-JP" sz="1400" b="1" dirty="0">
                <a:latin typeface="ヒラギノ角ゴ Pro"/>
              </a:rPr>
              <a:t>T</a:t>
            </a:r>
            <a:r>
              <a:rPr lang="ja-JP" altLang="en-US" sz="1400" b="1" dirty="0">
                <a:latin typeface="ヒラギノ角ゴ Pro"/>
              </a:rPr>
              <a:t> </a:t>
            </a:r>
            <a:r>
              <a:rPr lang="en-US" altLang="ja-JP" sz="1400" b="1" dirty="0">
                <a:latin typeface="ヒラギノ角ゴ Pro"/>
              </a:rPr>
              <a:t>T</a:t>
            </a:r>
            <a:r>
              <a:rPr lang="ja-JP" altLang="en-US" sz="1400" b="1" i="0" dirty="0">
                <a:effectLst/>
                <a:latin typeface="ヒラギノ角ゴ Pro"/>
              </a:rPr>
              <a:t>企業年金基金コールセンター：</a:t>
            </a:r>
            <a:r>
              <a:rPr lang="en-US" altLang="ja-JP" sz="1400" b="1" i="0" dirty="0">
                <a:effectLst/>
                <a:latin typeface="ヒラギノ角ゴ Pro"/>
              </a:rPr>
              <a:t>0120-372-547</a:t>
            </a:r>
            <a:endParaRPr kumimoji="1" lang="en-US" altLang="ja-JP" sz="1400" b="1" dirty="0">
              <a:latin typeface="+mn-ea"/>
            </a:endParaRPr>
          </a:p>
        </p:txBody>
      </p:sp>
      <p:sp>
        <p:nvSpPr>
          <p:cNvPr id="9" name="矢印: 下 8">
            <a:extLst>
              <a:ext uri="{FF2B5EF4-FFF2-40B4-BE49-F238E27FC236}">
                <a16:creationId xmlns:a16="http://schemas.microsoft.com/office/drawing/2014/main" id="{021D3818-0222-2798-01E3-18D2EE8C6E92}"/>
              </a:ext>
            </a:extLst>
          </p:cNvPr>
          <p:cNvSpPr/>
          <p:nvPr/>
        </p:nvSpPr>
        <p:spPr>
          <a:xfrm>
            <a:off x="4478565" y="3596677"/>
            <a:ext cx="1007835" cy="30625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0" name="矢印: 下 9">
            <a:extLst>
              <a:ext uri="{FF2B5EF4-FFF2-40B4-BE49-F238E27FC236}">
                <a16:creationId xmlns:a16="http://schemas.microsoft.com/office/drawing/2014/main" id="{E37C81FE-1498-2E71-49F2-496F4CA5C358}"/>
              </a:ext>
            </a:extLst>
          </p:cNvPr>
          <p:cNvSpPr/>
          <p:nvPr/>
        </p:nvSpPr>
        <p:spPr>
          <a:xfrm rot="16200000">
            <a:off x="2089477" y="2005358"/>
            <a:ext cx="759038" cy="424295"/>
          </a:xfrm>
          <a:prstGeom prst="downArrow">
            <a:avLst>
              <a:gd name="adj1" fmla="val 50000"/>
              <a:gd name="adj2" fmla="val 4687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2B748286-1D76-8EBE-FE06-EF130B2294E8}"/>
              </a:ext>
            </a:extLst>
          </p:cNvPr>
          <p:cNvSpPr txBox="1"/>
          <p:nvPr/>
        </p:nvSpPr>
        <p:spPr>
          <a:xfrm>
            <a:off x="5576887" y="9464333"/>
            <a:ext cx="1094076" cy="276999"/>
          </a:xfrm>
          <a:prstGeom prst="rect">
            <a:avLst/>
          </a:prstGeom>
          <a:noFill/>
        </p:spPr>
        <p:txBody>
          <a:bodyPr wrap="square" rtlCol="0">
            <a:spAutoFit/>
          </a:bodyPr>
          <a:lstStyle/>
          <a:p>
            <a:r>
              <a:rPr kumimoji="1" lang="en-US" altLang="ja-JP" sz="1200" dirty="0"/>
              <a:t>(2025/4/15)</a:t>
            </a:r>
            <a:endParaRPr kumimoji="1" lang="ja-JP" altLang="en-US" sz="1200" dirty="0"/>
          </a:p>
        </p:txBody>
      </p:sp>
      <p:sp>
        <p:nvSpPr>
          <p:cNvPr id="12" name="テキスト ボックス 11">
            <a:extLst>
              <a:ext uri="{FF2B5EF4-FFF2-40B4-BE49-F238E27FC236}">
                <a16:creationId xmlns:a16="http://schemas.microsoft.com/office/drawing/2014/main" id="{01EE8360-10DE-94E7-FD6F-07E88A66924D}"/>
              </a:ext>
            </a:extLst>
          </p:cNvPr>
          <p:cNvSpPr txBox="1"/>
          <p:nvPr/>
        </p:nvSpPr>
        <p:spPr>
          <a:xfrm>
            <a:off x="3428998" y="3152066"/>
            <a:ext cx="3026786" cy="240719"/>
          </a:xfrm>
          <a:prstGeom prst="rect">
            <a:avLst/>
          </a:prstGeom>
          <a:noFill/>
          <a:ln w="19050">
            <a:noFill/>
          </a:ln>
        </p:spPr>
        <p:txBody>
          <a:bodyPr wrap="square" rtlCol="0">
            <a:normAutofit fontScale="55000" lnSpcReduction="20000"/>
          </a:bodyPr>
          <a:lstStyle/>
          <a:p>
            <a:pPr algn="ctr"/>
            <a:r>
              <a:rPr kumimoji="1" lang="ja-JP" altLang="en-US" b="1" dirty="0">
                <a:solidFill>
                  <a:schemeClr val="tx1">
                    <a:lumMod val="65000"/>
                    <a:lumOff val="35000"/>
                  </a:schemeClr>
                </a:solidFill>
                <a:latin typeface="+mn-ea"/>
              </a:rPr>
              <a:t>（各地域ごとに連絡先氏名・電話番号を記入）</a:t>
            </a:r>
          </a:p>
        </p:txBody>
      </p:sp>
    </p:spTree>
    <p:extLst>
      <p:ext uri="{BB962C8B-B14F-4D97-AF65-F5344CB8AC3E}">
        <p14:creationId xmlns:p14="http://schemas.microsoft.com/office/powerpoint/2010/main" val="23968006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141</TotalTime>
  <Words>291</Words>
  <Application>Microsoft Office PowerPoint</Application>
  <PresentationFormat>A4 210 x 297 mm</PresentationFormat>
  <Paragraphs>45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ヒラギノ角ゴ Pro</vt:lpstr>
      <vt:lpstr>游ゴシック</vt:lpstr>
      <vt:lpstr>Aptos</vt:lpstr>
      <vt:lpstr>Aptos Display</vt:lpstr>
      <vt:lpstr>Arial</vt:lpstr>
      <vt:lpstr>Office テーマ</vt:lpstr>
      <vt:lpstr>もしものための電友会のしおり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東京搬送支部 支部</dc:creator>
  <cp:lastModifiedBy>東京搬送支部 支部</cp:lastModifiedBy>
  <cp:revision>12</cp:revision>
  <cp:lastPrinted>2025-04-13T07:45:35Z</cp:lastPrinted>
  <dcterms:created xsi:type="dcterms:W3CDTF">2025-04-12T22:05:50Z</dcterms:created>
  <dcterms:modified xsi:type="dcterms:W3CDTF">2025-04-13T09:09:08Z</dcterms:modified>
</cp:coreProperties>
</file>